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76" r:id="rId5"/>
    <p:sldId id="261" r:id="rId6"/>
    <p:sldId id="275" r:id="rId7"/>
    <p:sldId id="262" r:id="rId8"/>
    <p:sldId id="281" r:id="rId9"/>
    <p:sldId id="277" r:id="rId10"/>
    <p:sldId id="263" r:id="rId11"/>
    <p:sldId id="266" r:id="rId12"/>
    <p:sldId id="278" r:id="rId13"/>
    <p:sldId id="264" r:id="rId14"/>
    <p:sldId id="265" r:id="rId15"/>
    <p:sldId id="267" r:id="rId16"/>
    <p:sldId id="268" r:id="rId17"/>
    <p:sldId id="269" r:id="rId18"/>
    <p:sldId id="270" r:id="rId19"/>
    <p:sldId id="294" r:id="rId20"/>
    <p:sldId id="272" r:id="rId21"/>
    <p:sldId id="273" r:id="rId22"/>
    <p:sldId id="279" r:id="rId23"/>
    <p:sldId id="271" r:id="rId24"/>
    <p:sldId id="274" r:id="rId25"/>
    <p:sldId id="280" r:id="rId26"/>
    <p:sldId id="282" r:id="rId27"/>
    <p:sldId id="283" r:id="rId28"/>
    <p:sldId id="285" r:id="rId29"/>
    <p:sldId id="286" r:id="rId30"/>
    <p:sldId id="295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6" r:id="rId39"/>
  </p:sldIdLst>
  <p:sldSz cx="9144000" cy="6858000" type="screen4x3"/>
  <p:notesSz cx="7100888" cy="102330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20"/>
    <p:restoredTop sz="86092" autoAdjust="0"/>
  </p:normalViewPr>
  <p:slideViewPr>
    <p:cSldViewPr>
      <p:cViewPr varScale="1">
        <p:scale>
          <a:sx n="94" d="100"/>
          <a:sy n="94" d="100"/>
        </p:scale>
        <p:origin x="-88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&#1044;&#1084;&#1080;&#1090;&#1088;&#1080;&#1081;\Pictures\&#1084;&#1086;&#1085;&#1080;&#1090;&#1086;&#1088;&#1080;&#1085;&#1075;.docx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_________Microsoft_Office_Word1.docx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12" Type="http://schemas.openxmlformats.org/officeDocument/2006/relationships/image" Target="../media/image71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stercity.ru/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-1285908"/>
            <a:ext cx="8215370" cy="2214578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rgbClr val="C00000"/>
                </a:solidFill>
              </a:rPr>
              <a:t>Муниципальное бюджетное учреждение дополнительного образования детей «Дом детского творчества» Большеигнатовского муниципального района Республики Мордовия</a:t>
            </a:r>
            <a:endParaRPr lang="ru-RU" sz="14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J:\PB0804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4634" t="20690" r="4878"/>
          <a:stretch>
            <a:fillRect/>
          </a:stretch>
        </p:blipFill>
        <p:spPr>
          <a:xfrm>
            <a:off x="6072198" y="2786058"/>
            <a:ext cx="2357454" cy="328614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14348" y="714356"/>
            <a:ext cx="7215238" cy="5143536"/>
          </a:xfrm>
        </p:spPr>
        <p:txBody>
          <a:bodyPr>
            <a:normAutofit fontScale="92500" lnSpcReduction="10000"/>
          </a:bodyPr>
          <a:lstStyle/>
          <a:p>
            <a:pPr algn="ctr"/>
            <a:endParaRPr lang="ru-RU" sz="4400" dirty="0" smtClean="0">
              <a:solidFill>
                <a:srgbClr val="C00000"/>
              </a:solidFill>
            </a:endParaRPr>
          </a:p>
          <a:p>
            <a:pPr algn="ctr"/>
            <a:r>
              <a:rPr lang="ru-RU" sz="4400" dirty="0" err="1" smtClean="0">
                <a:solidFill>
                  <a:srgbClr val="C00000"/>
                </a:solidFill>
              </a:rPr>
              <a:t>Портфолио</a:t>
            </a:r>
            <a:endParaRPr lang="ru-RU" sz="4400" dirty="0" smtClean="0">
              <a:solidFill>
                <a:srgbClr val="C00000"/>
              </a:solidFill>
            </a:endParaRPr>
          </a:p>
          <a:p>
            <a:pPr algn="ctr"/>
            <a:endParaRPr lang="ru-RU" dirty="0" smtClean="0"/>
          </a:p>
          <a:p>
            <a:pPr algn="ctr"/>
            <a:r>
              <a:rPr lang="ru-RU" dirty="0" smtClean="0">
                <a:solidFill>
                  <a:srgbClr val="7030A0"/>
                </a:solidFill>
              </a:rPr>
              <a:t>        Педагога  дополнительного образования:</a:t>
            </a:r>
          </a:p>
          <a:p>
            <a:pPr algn="ctr"/>
            <a:r>
              <a:rPr lang="ru-RU" dirty="0" err="1" smtClean="0">
                <a:solidFill>
                  <a:srgbClr val="7030A0"/>
                </a:solidFill>
              </a:rPr>
              <a:t>Ермушевой</a:t>
            </a:r>
            <a:r>
              <a:rPr lang="ru-RU" dirty="0" smtClean="0">
                <a:solidFill>
                  <a:srgbClr val="7030A0"/>
                </a:solidFill>
              </a:rPr>
              <a:t>  Натальи  Вячеславовны       </a:t>
            </a:r>
          </a:p>
          <a:p>
            <a:endParaRPr lang="ru-RU" dirty="0" smtClean="0">
              <a:solidFill>
                <a:srgbClr val="7030A0"/>
              </a:solidFill>
            </a:endParaRPr>
          </a:p>
          <a:p>
            <a:r>
              <a:rPr lang="ru-RU" dirty="0" smtClean="0">
                <a:solidFill>
                  <a:srgbClr val="7030A0"/>
                </a:solidFill>
              </a:rPr>
              <a:t>1982 года рождения</a:t>
            </a:r>
          </a:p>
          <a:p>
            <a:endParaRPr lang="ru-RU" dirty="0" smtClean="0">
              <a:solidFill>
                <a:srgbClr val="7030A0"/>
              </a:solidFill>
            </a:endParaRPr>
          </a:p>
          <a:p>
            <a:r>
              <a:rPr lang="ru-RU" dirty="0" smtClean="0">
                <a:solidFill>
                  <a:srgbClr val="7030A0"/>
                </a:solidFill>
              </a:rPr>
              <a:t>В данной должности 11 лет.</a:t>
            </a:r>
          </a:p>
          <a:p>
            <a:endParaRPr lang="ru-RU" dirty="0" smtClean="0">
              <a:solidFill>
                <a:srgbClr val="7030A0"/>
              </a:solidFill>
            </a:endParaRPr>
          </a:p>
          <a:p>
            <a:r>
              <a:rPr lang="ru-RU" dirty="0" smtClean="0">
                <a:solidFill>
                  <a:srgbClr val="7030A0"/>
                </a:solidFill>
              </a:rPr>
              <a:t>Стаж  педагогической работы 11лет.</a:t>
            </a:r>
          </a:p>
          <a:p>
            <a:endParaRPr lang="ru-RU" dirty="0" smtClean="0">
              <a:solidFill>
                <a:srgbClr val="7030A0"/>
              </a:solidFill>
            </a:endParaRPr>
          </a:p>
          <a:p>
            <a:r>
              <a:rPr lang="ru-RU" dirty="0" smtClean="0">
                <a:solidFill>
                  <a:srgbClr val="7030A0"/>
                </a:solidFill>
              </a:rPr>
              <a:t>Часовая нагрузка - 14 часов.</a:t>
            </a:r>
          </a:p>
          <a:p>
            <a:endParaRPr lang="ru-RU" dirty="0" smtClean="0">
              <a:solidFill>
                <a:srgbClr val="7030A0"/>
              </a:solidFill>
            </a:endParaRPr>
          </a:p>
          <a:p>
            <a:r>
              <a:rPr lang="ru-RU" dirty="0" smtClean="0">
                <a:solidFill>
                  <a:srgbClr val="7030A0"/>
                </a:solidFill>
              </a:rPr>
              <a:t>Количество групп-2.</a:t>
            </a:r>
          </a:p>
          <a:p>
            <a:endParaRPr lang="ru-RU" dirty="0" smtClean="0">
              <a:solidFill>
                <a:srgbClr val="7030A0"/>
              </a:solidFill>
            </a:endParaRPr>
          </a:p>
          <a:p>
            <a:r>
              <a:rPr lang="ru-RU" dirty="0" smtClean="0">
                <a:solidFill>
                  <a:srgbClr val="7030A0"/>
                </a:solidFill>
              </a:rPr>
              <a:t>Общее  количество детей -24 человека.</a:t>
            </a:r>
          </a:p>
          <a:p>
            <a:endParaRPr lang="ru-RU" dirty="0" smtClean="0">
              <a:solidFill>
                <a:srgbClr val="7030A0"/>
              </a:solidFill>
            </a:endParaRPr>
          </a:p>
          <a:p>
            <a:r>
              <a:rPr lang="ru-RU" dirty="0" smtClean="0">
                <a:solidFill>
                  <a:srgbClr val="7030A0"/>
                </a:solidFill>
              </a:rPr>
              <a:t>Возрастной состав  группы-7-14 лет.</a:t>
            </a:r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4294967295"/>
          </p:nvPr>
        </p:nvSpPr>
        <p:spPr>
          <a:xfrm>
            <a:off x="428596" y="428604"/>
            <a:ext cx="8143932" cy="5697559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7030A0"/>
                </a:solidFill>
              </a:rPr>
              <a:t>Главный  смысловой стержень программы –это связь искусства с жизнью человека , его роль в повседневном бытии.</a:t>
            </a:r>
          </a:p>
          <a:p>
            <a:r>
              <a:rPr lang="ru-RU" sz="2000" dirty="0" smtClean="0">
                <a:solidFill>
                  <a:srgbClr val="7030A0"/>
                </a:solidFill>
              </a:rPr>
              <a:t>Цель- научить детей делать работы из бисера, развивать способности к творческому самовыражению и самореализации через теоретическое и практическое знакомство с декоративно-прикладным творчеством.</a:t>
            </a:r>
          </a:p>
          <a:p>
            <a:r>
              <a:rPr lang="ru-RU" sz="2000" dirty="0" smtClean="0">
                <a:solidFill>
                  <a:srgbClr val="7030A0"/>
                </a:solidFill>
              </a:rPr>
              <a:t>Задачи:</a:t>
            </a:r>
          </a:p>
          <a:p>
            <a:r>
              <a:rPr lang="ru-RU" sz="2000" dirty="0" smtClean="0">
                <a:solidFill>
                  <a:srgbClr val="7030A0"/>
                </a:solidFill>
              </a:rPr>
              <a:t>Освоение  знаний, умений и навыков в бисерном рукоделии и связанных с ним предметах декоративно-прикладного искусства;</a:t>
            </a:r>
          </a:p>
          <a:p>
            <a:r>
              <a:rPr lang="ru-RU" sz="2000" dirty="0" smtClean="0">
                <a:solidFill>
                  <a:srgbClr val="7030A0"/>
                </a:solidFill>
              </a:rPr>
              <a:t>Выявление и развитие творческих способностей  детей;</a:t>
            </a:r>
          </a:p>
          <a:p>
            <a:r>
              <a:rPr lang="ru-RU" sz="2000" dirty="0" smtClean="0">
                <a:solidFill>
                  <a:srgbClr val="7030A0"/>
                </a:solidFill>
              </a:rPr>
              <a:t>Поддержка одаренных и талантливых детей</a:t>
            </a:r>
          </a:p>
          <a:p>
            <a:endParaRPr lang="ru-RU" sz="20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857232"/>
            <a:ext cx="7772400" cy="2743219"/>
          </a:xfrm>
        </p:spPr>
        <p:txBody>
          <a:bodyPr>
            <a:normAutofit/>
          </a:bodyPr>
          <a:lstStyle/>
          <a:p>
            <a:r>
              <a:rPr lang="ru-RU" sz="6600" b="1" dirty="0" err="1" smtClean="0">
                <a:solidFill>
                  <a:srgbClr val="C00000"/>
                </a:solidFill>
              </a:rPr>
              <a:t>П</a:t>
            </a:r>
            <a:r>
              <a:rPr lang="ru-RU" sz="5400" b="1" dirty="0" err="1" smtClean="0">
                <a:solidFill>
                  <a:srgbClr val="C00000"/>
                </a:solidFill>
              </a:rPr>
              <a:t>ортфолио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71600" y="2928934"/>
            <a:ext cx="6400800" cy="2709866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достижений. </a:t>
            </a:r>
            <a:endParaRPr lang="ru-RU" sz="5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ониторинг.docx" descr="C:\Users\Дмитрий\Pictures\мониторинг.docx"/>
          <p:cNvPicPr>
            <a:picLocks noChangeAspect="1"/>
          </p:cNvPicPr>
          <p:nvPr/>
        </p:nvPicPr>
        <p:blipFill>
          <a:blip r:link="rId3" cstate="print"/>
          <a:stretch>
            <a:fillRect/>
          </a:stretch>
        </p:blipFill>
        <p:spPr>
          <a:xfrm>
            <a:off x="3873176" y="2730328"/>
            <a:ext cx="1397647" cy="1397344"/>
          </a:xfrm>
          <a:prstGeom prst="rect">
            <a:avLst/>
          </a:prstGeom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714480" y="285728"/>
          <a:ext cx="5686259" cy="6432571"/>
        </p:xfrm>
        <a:graphic>
          <a:graphicData uri="http://schemas.openxmlformats.org/presentationml/2006/ole">
            <p:oleObj spid="_x0000_s1028" name="Документ" r:id="rId4" imgW="5938880" imgH="6718939" progId="Word.Document.12">
              <p:embed/>
            </p:oleObj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анкета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928662" y="357188"/>
            <a:ext cx="7358114" cy="6110287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Учебно-методическая литература.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P11500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19881" y="1951765"/>
            <a:ext cx="2286016" cy="1525711"/>
          </a:xfrm>
        </p:spPr>
      </p:pic>
      <p:pic>
        <p:nvPicPr>
          <p:cNvPr id="5" name="Рисунок 4" descr="P11500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143108" y="1928802"/>
            <a:ext cx="2286014" cy="1714511"/>
          </a:xfrm>
          <a:prstGeom prst="rect">
            <a:avLst/>
          </a:prstGeom>
        </p:spPr>
      </p:pic>
      <p:pic>
        <p:nvPicPr>
          <p:cNvPr id="6" name="Рисунок 5" descr="P11500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631796" y="1797832"/>
            <a:ext cx="2381266" cy="1785950"/>
          </a:xfrm>
          <a:prstGeom prst="rect">
            <a:avLst/>
          </a:prstGeom>
        </p:spPr>
      </p:pic>
      <p:pic>
        <p:nvPicPr>
          <p:cNvPr id="7" name="Рисунок 6" descr="P11500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4205880" y="1866294"/>
            <a:ext cx="2357455" cy="1768091"/>
          </a:xfrm>
          <a:prstGeom prst="rect">
            <a:avLst/>
          </a:prstGeom>
        </p:spPr>
      </p:pic>
      <p:pic>
        <p:nvPicPr>
          <p:cNvPr id="8" name="Рисунок 7" descr="P115005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916755" y="4583915"/>
            <a:ext cx="2381267" cy="1643074"/>
          </a:xfrm>
          <a:prstGeom prst="rect">
            <a:avLst/>
          </a:prstGeom>
        </p:spPr>
      </p:pic>
      <p:pic>
        <p:nvPicPr>
          <p:cNvPr id="9" name="Рисунок 8" descr="P115004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3143240" y="4572008"/>
            <a:ext cx="2286014" cy="1714511"/>
          </a:xfrm>
          <a:prstGeom prst="rect">
            <a:avLst/>
          </a:prstGeom>
        </p:spPr>
      </p:pic>
      <p:pic>
        <p:nvPicPr>
          <p:cNvPr id="10" name="Рисунок 9" descr="P115004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5390561" y="4467827"/>
            <a:ext cx="2238390" cy="173237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rgbClr val="C00000"/>
                </a:solidFill>
              </a:rPr>
              <a:t>Здоровьесберегающие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технологии.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содеожание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1428736"/>
            <a:ext cx="5251315" cy="500066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Результаты обучающихся.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грамот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857364"/>
            <a:ext cx="2369775" cy="3357586"/>
          </a:xfrm>
          <a:prstGeom prst="rect">
            <a:avLst/>
          </a:prstGeom>
        </p:spPr>
      </p:pic>
      <p:pic>
        <p:nvPicPr>
          <p:cNvPr id="4" name="Рисунок 3" descr="сертифика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6116" y="1857364"/>
            <a:ext cx="2539634" cy="3450819"/>
          </a:xfrm>
          <a:prstGeom prst="rect">
            <a:avLst/>
          </a:prstGeom>
        </p:spPr>
      </p:pic>
      <p:pic>
        <p:nvPicPr>
          <p:cNvPr id="5" name="Рисунок 4" descr="дилом миша 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00760" y="1785926"/>
            <a:ext cx="2546272" cy="352797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00024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ГРАМОТЫ, ДИПЛОМЫ, БЛАГОДАРСТВЕННЫЕ ПИСЬМА.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благодар письмо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15074" y="2143116"/>
            <a:ext cx="2458173" cy="3571900"/>
          </a:xfrm>
          <a:prstGeom prst="rect">
            <a:avLst/>
          </a:prstGeom>
        </p:spPr>
      </p:pic>
      <p:pic>
        <p:nvPicPr>
          <p:cNvPr id="4" name="Рисунок 3" descr="диплом наташ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143116"/>
            <a:ext cx="2476635" cy="3643314"/>
          </a:xfrm>
          <a:prstGeom prst="rect">
            <a:avLst/>
          </a:prstGeom>
        </p:spPr>
      </p:pic>
      <p:pic>
        <p:nvPicPr>
          <p:cNvPr id="5" name="Рисунок 4" descr="благодар письмо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3240" y="2143116"/>
            <a:ext cx="2527954" cy="364331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272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Выступления на конференциях, открытых занятиях, мероприятиях.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доклад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2214554"/>
            <a:ext cx="1500198" cy="1928826"/>
          </a:xfrm>
          <a:prstGeom prst="rect">
            <a:avLst/>
          </a:prstGeom>
        </p:spPr>
      </p:pic>
      <p:pic>
        <p:nvPicPr>
          <p:cNvPr id="4" name="Рисунок 3" descr="доклад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68" y="2285992"/>
            <a:ext cx="1571636" cy="2053066"/>
          </a:xfrm>
          <a:prstGeom prst="rect">
            <a:avLst/>
          </a:prstGeom>
        </p:spPr>
      </p:pic>
      <p:pic>
        <p:nvPicPr>
          <p:cNvPr id="5" name="Рисунок 4" descr="фгос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5786" y="4357694"/>
            <a:ext cx="1571636" cy="2230521"/>
          </a:xfrm>
          <a:prstGeom prst="rect">
            <a:avLst/>
          </a:prstGeom>
        </p:spPr>
      </p:pic>
      <p:pic>
        <p:nvPicPr>
          <p:cNvPr id="6" name="Рисунок 5" descr="региональ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868" y="4429132"/>
            <a:ext cx="1571636" cy="2143140"/>
          </a:xfrm>
          <a:prstGeom prst="rect">
            <a:avLst/>
          </a:prstGeom>
        </p:spPr>
      </p:pic>
      <p:pic>
        <p:nvPicPr>
          <p:cNvPr id="7" name="Рисунок 6" descr="мышин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86512" y="4357694"/>
            <a:ext cx="1602787" cy="2285992"/>
          </a:xfrm>
          <a:prstGeom prst="rect">
            <a:avLst/>
          </a:prstGeom>
        </p:spPr>
      </p:pic>
      <p:pic>
        <p:nvPicPr>
          <p:cNvPr id="8" name="Рисунок 7" descr="м.г.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86512" y="2214554"/>
            <a:ext cx="1571636" cy="203740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б.алк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85728"/>
            <a:ext cx="1583413" cy="2357454"/>
          </a:xfrm>
          <a:prstGeom prst="rect">
            <a:avLst/>
          </a:prstGeom>
        </p:spPr>
      </p:pic>
      <p:pic>
        <p:nvPicPr>
          <p:cNvPr id="4" name="Рисунок 3" descr="б.кур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71670" y="285728"/>
            <a:ext cx="1428760" cy="2357454"/>
          </a:xfrm>
          <a:prstGeom prst="rect">
            <a:avLst/>
          </a:prstGeom>
        </p:spPr>
      </p:pic>
      <p:pic>
        <p:nvPicPr>
          <p:cNvPr id="5" name="Рисунок 4" descr="20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43570" y="428604"/>
            <a:ext cx="1384438" cy="2214578"/>
          </a:xfrm>
          <a:prstGeom prst="rect">
            <a:avLst/>
          </a:prstGeom>
        </p:spPr>
      </p:pic>
      <p:pic>
        <p:nvPicPr>
          <p:cNvPr id="6" name="Рисунок 5" descr="м.б.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7620" y="357166"/>
            <a:ext cx="1556068" cy="2214553"/>
          </a:xfrm>
          <a:prstGeom prst="rect">
            <a:avLst/>
          </a:prstGeom>
        </p:spPr>
      </p:pic>
      <p:pic>
        <p:nvPicPr>
          <p:cNvPr id="7" name="Рисунок 6" descr="ч.н.г.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58082" y="428604"/>
            <a:ext cx="1571636" cy="2241144"/>
          </a:xfrm>
          <a:prstGeom prst="rect">
            <a:avLst/>
          </a:prstGeom>
        </p:spPr>
      </p:pic>
      <p:pic>
        <p:nvPicPr>
          <p:cNvPr id="8" name="Рисунок 7" descr="алког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4283" y="3286124"/>
            <a:ext cx="1428760" cy="2786082"/>
          </a:xfrm>
          <a:prstGeom prst="rect">
            <a:avLst/>
          </a:prstGeom>
        </p:spPr>
      </p:pic>
      <p:pic>
        <p:nvPicPr>
          <p:cNvPr id="9" name="Рисунок 8" descr="блин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14744" y="3286124"/>
            <a:ext cx="1643074" cy="2786082"/>
          </a:xfrm>
          <a:prstGeom prst="rect">
            <a:avLst/>
          </a:prstGeom>
        </p:spPr>
      </p:pic>
      <p:pic>
        <p:nvPicPr>
          <p:cNvPr id="10" name="Рисунок 9" descr="ВРЕД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85919" y="3286124"/>
            <a:ext cx="1714512" cy="2786057"/>
          </a:xfrm>
          <a:prstGeom prst="rect">
            <a:avLst/>
          </a:prstGeom>
        </p:spPr>
      </p:pic>
      <p:pic>
        <p:nvPicPr>
          <p:cNvPr id="11" name="Рисунок 10" descr="н.г.2014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643571" y="3286124"/>
            <a:ext cx="1500198" cy="2786082"/>
          </a:xfrm>
          <a:prstGeom prst="rect">
            <a:avLst/>
          </a:prstGeom>
        </p:spPr>
      </p:pic>
      <p:pic>
        <p:nvPicPr>
          <p:cNvPr id="12" name="Рисунок 11" descr="чуд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429520" y="3357562"/>
            <a:ext cx="1517232" cy="271464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3929066"/>
          </a:xfrm>
        </p:spPr>
        <p:txBody>
          <a:bodyPr>
            <a:normAutofit/>
          </a:bodyPr>
          <a:lstStyle/>
          <a:p>
            <a:r>
              <a:rPr lang="ru-RU" sz="5400" b="1" i="1" dirty="0" err="1" smtClean="0">
                <a:solidFill>
                  <a:srgbClr val="C00000"/>
                </a:solidFill>
              </a:rPr>
              <a:t>Портфолио</a:t>
            </a:r>
            <a:r>
              <a:rPr lang="ru-RU" sz="5400" b="1" i="1" dirty="0" smtClean="0">
                <a:solidFill>
                  <a:srgbClr val="C00000"/>
                </a:solidFill>
              </a:rPr>
              <a:t> </a:t>
            </a:r>
            <a:endParaRPr lang="ru-RU" sz="5400" b="1" i="1" dirty="0">
              <a:solidFill>
                <a:srgbClr val="C00000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371600" y="2571744"/>
            <a:ext cx="6400800" cy="3067056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rgbClr val="C00000"/>
                </a:solidFill>
              </a:rPr>
              <a:t>документов.</a:t>
            </a:r>
            <a:endParaRPr lang="ru-RU" sz="54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42900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4143380"/>
            <a:ext cx="1928826" cy="2454869"/>
          </a:xfrm>
          <a:prstGeom prst="rect">
            <a:avLst/>
          </a:prstGeom>
        </p:spPr>
      </p:pic>
      <p:pic>
        <p:nvPicPr>
          <p:cNvPr id="4" name="Рисунок 3" descr="P42900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1857364"/>
            <a:ext cx="2905111" cy="2178834"/>
          </a:xfrm>
          <a:prstGeom prst="rect">
            <a:avLst/>
          </a:prstGeom>
        </p:spPr>
      </p:pic>
      <p:pic>
        <p:nvPicPr>
          <p:cNvPr id="5" name="Рисунок 4" descr="P42900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91293" y="4214818"/>
            <a:ext cx="2738425" cy="2286016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Республиканский конкурс «Дорожный калейдоскоп»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P4290046.JPG"/>
          <p:cNvPicPr>
            <a:picLocks noChangeAspect="1"/>
          </p:cNvPicPr>
          <p:nvPr/>
        </p:nvPicPr>
        <p:blipFill>
          <a:blip r:embed="rId5" cstate="print"/>
          <a:srcRect l="13281" t="10416" r="17187" b="8333"/>
          <a:stretch>
            <a:fillRect/>
          </a:stretch>
        </p:blipFill>
        <p:spPr>
          <a:xfrm>
            <a:off x="1428728" y="1857364"/>
            <a:ext cx="2532385" cy="2219394"/>
          </a:xfrm>
          <a:prstGeom prst="rect">
            <a:avLst/>
          </a:prstGeom>
        </p:spPr>
      </p:pic>
      <p:pic>
        <p:nvPicPr>
          <p:cNvPr id="10" name="Рисунок 9" descr="P429007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86050" y="4214818"/>
            <a:ext cx="3143240" cy="235743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571744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C00000"/>
                </a:solidFill>
              </a:rPr>
              <a:t>Выставка работ на </a:t>
            </a:r>
            <a:r>
              <a:rPr lang="en-US" sz="4000" dirty="0" smtClean="0">
                <a:solidFill>
                  <a:srgbClr val="C00000"/>
                </a:solidFill>
              </a:rPr>
              <a:t>3</a:t>
            </a:r>
            <a:r>
              <a:rPr lang="ru-RU" sz="4000" dirty="0" smtClean="0">
                <a:solidFill>
                  <a:srgbClr val="C00000"/>
                </a:solidFill>
              </a:rPr>
              <a:t>-ем Межрегиональном фестивале национальной культуры «</a:t>
            </a:r>
            <a:r>
              <a:rPr lang="ru-RU" sz="4000" dirty="0" err="1" smtClean="0">
                <a:solidFill>
                  <a:srgbClr val="C00000"/>
                </a:solidFill>
              </a:rPr>
              <a:t>Лисьмапря</a:t>
            </a:r>
            <a:r>
              <a:rPr lang="ru-RU" sz="4000" dirty="0" smtClean="0">
                <a:solidFill>
                  <a:srgbClr val="C00000"/>
                </a:solidFill>
              </a:rPr>
              <a:t>» 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P72702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786058"/>
            <a:ext cx="4714876" cy="3536157"/>
          </a:xfrm>
          <a:prstGeom prst="rect">
            <a:avLst/>
          </a:prstGeom>
        </p:spPr>
      </p:pic>
      <p:pic>
        <p:nvPicPr>
          <p:cNvPr id="4" name="Рисунок 3" descr="P72702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2786058"/>
            <a:ext cx="3452805" cy="350046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8592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Выставка на национальном празднике </a:t>
            </a:r>
            <a:r>
              <a:rPr lang="ru-RU" dirty="0" err="1" smtClean="0">
                <a:solidFill>
                  <a:srgbClr val="C00000"/>
                </a:solidFill>
              </a:rPr>
              <a:t>финно</a:t>
            </a:r>
            <a:r>
              <a:rPr lang="ru-RU" dirty="0" smtClean="0">
                <a:solidFill>
                  <a:srgbClr val="C00000"/>
                </a:solidFill>
              </a:rPr>
              <a:t> - угорских народов «</a:t>
            </a:r>
            <a:r>
              <a:rPr lang="ru-RU" dirty="0" err="1" smtClean="0">
                <a:solidFill>
                  <a:srgbClr val="C00000"/>
                </a:solidFill>
              </a:rPr>
              <a:t>Раськень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Озкс</a:t>
            </a:r>
            <a:r>
              <a:rPr lang="ru-RU" dirty="0" smtClean="0">
                <a:solidFill>
                  <a:srgbClr val="C00000"/>
                </a:solidFill>
              </a:rPr>
              <a:t>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P71302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357430"/>
            <a:ext cx="4357718" cy="3268289"/>
          </a:xfrm>
          <a:prstGeom prst="rect">
            <a:avLst/>
          </a:prstGeom>
        </p:spPr>
      </p:pic>
      <p:pic>
        <p:nvPicPr>
          <p:cNvPr id="4" name="Рисунок 3" descr="P71302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33939" y="2357430"/>
            <a:ext cx="4095779" cy="321471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31301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071546"/>
            <a:ext cx="2500330" cy="2214578"/>
          </a:xfrm>
          <a:prstGeom prst="rect">
            <a:avLst/>
          </a:prstGeom>
        </p:spPr>
      </p:pic>
      <p:pic>
        <p:nvPicPr>
          <p:cNvPr id="5" name="Рисунок 4" descr="P31301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714752"/>
            <a:ext cx="2643206" cy="2500330"/>
          </a:xfrm>
          <a:prstGeom prst="rect">
            <a:avLst/>
          </a:prstGeom>
        </p:spPr>
      </p:pic>
      <p:pic>
        <p:nvPicPr>
          <p:cNvPr id="6" name="Рисунок 5" descr="DSC00371 - копи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38024" y="1000108"/>
            <a:ext cx="2419860" cy="2286016"/>
          </a:xfrm>
          <a:prstGeom prst="rect">
            <a:avLst/>
          </a:prstGeom>
        </p:spPr>
      </p:pic>
      <p:pic>
        <p:nvPicPr>
          <p:cNvPr id="7" name="Рисунок 6" descr="DSC0037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28992" y="3643314"/>
            <a:ext cx="2214578" cy="2571768"/>
          </a:xfrm>
          <a:prstGeom prst="rect">
            <a:avLst/>
          </a:prstGeom>
        </p:spPr>
      </p:pic>
      <p:pic>
        <p:nvPicPr>
          <p:cNvPr id="8" name="Рисунок 7" descr="SAM_245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57950" y="928670"/>
            <a:ext cx="2000264" cy="2500329"/>
          </a:xfrm>
          <a:prstGeom prst="rect">
            <a:avLst/>
          </a:prstGeom>
        </p:spPr>
      </p:pic>
      <p:pic>
        <p:nvPicPr>
          <p:cNvPr id="9" name="Рисунок 8" descr="SAM_246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43636" y="3643314"/>
            <a:ext cx="2357454" cy="2571768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0" y="-1000156"/>
            <a:ext cx="9144000" cy="185738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   </a:t>
            </a:r>
            <a:br>
              <a:rPr lang="ru-RU" sz="3200" dirty="0" smtClean="0"/>
            </a:br>
            <a:r>
              <a:rPr lang="ru-RU" sz="3200" dirty="0" smtClean="0"/>
              <a:t> </a:t>
            </a:r>
            <a:r>
              <a:rPr lang="ru-RU" sz="2800" dirty="0" smtClean="0">
                <a:solidFill>
                  <a:srgbClr val="C00000"/>
                </a:solidFill>
              </a:rPr>
              <a:t>Масленица       Новый год          Новый год </a:t>
            </a:r>
            <a:r>
              <a:rPr lang="ru-RU" sz="2800" dirty="0" smtClean="0"/>
              <a:t>       </a:t>
            </a:r>
            <a:endParaRPr lang="ru-RU" sz="2800" dirty="0"/>
          </a:p>
        </p:txBody>
      </p:sp>
      <p:sp>
        <p:nvSpPr>
          <p:cNvPr id="11" name="Содержимое 10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2о14г.</a:t>
            </a:r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85776"/>
            <a:ext cx="9144000" cy="192882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Соблюдение правил и норм охраны труда техники безопасности и противопожарной защиты при проведении занятий.</a:t>
            </a:r>
            <a:endParaRPr lang="ru-RU" sz="2400" dirty="0"/>
          </a:p>
        </p:txBody>
      </p:sp>
      <p:pic>
        <p:nvPicPr>
          <p:cNvPr id="3" name="Рисунок 2" descr="инструкц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500174"/>
            <a:ext cx="1282218" cy="1857388"/>
          </a:xfrm>
          <a:prstGeom prst="rect">
            <a:avLst/>
          </a:prstGeom>
        </p:spPr>
      </p:pic>
      <p:pic>
        <p:nvPicPr>
          <p:cNvPr id="4" name="Рисунок 3" descr="инструкция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4480" y="1428736"/>
            <a:ext cx="1500198" cy="1928826"/>
          </a:xfrm>
          <a:prstGeom prst="rect">
            <a:avLst/>
          </a:prstGeom>
        </p:spPr>
      </p:pic>
      <p:pic>
        <p:nvPicPr>
          <p:cNvPr id="5" name="Рисунок 4" descr="инструкция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0430" y="1428736"/>
            <a:ext cx="1414950" cy="1907082"/>
          </a:xfrm>
          <a:prstGeom prst="rect">
            <a:avLst/>
          </a:prstGeom>
        </p:spPr>
      </p:pic>
      <p:pic>
        <p:nvPicPr>
          <p:cNvPr id="6" name="Рисунок 5" descr="инструкция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2066" y="1428736"/>
            <a:ext cx="1144832" cy="1810883"/>
          </a:xfrm>
          <a:prstGeom prst="rect">
            <a:avLst/>
          </a:prstGeom>
        </p:spPr>
      </p:pic>
      <p:pic>
        <p:nvPicPr>
          <p:cNvPr id="7" name="Рисунок 6" descr="инструкция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57950" y="1428736"/>
            <a:ext cx="1285884" cy="1785950"/>
          </a:xfrm>
          <a:prstGeom prst="rect">
            <a:avLst/>
          </a:prstGeom>
        </p:spPr>
      </p:pic>
      <p:pic>
        <p:nvPicPr>
          <p:cNvPr id="8" name="Рисунок 7" descr="инструкция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20" y="3786190"/>
            <a:ext cx="1434910" cy="2071678"/>
          </a:xfrm>
          <a:prstGeom prst="rect">
            <a:avLst/>
          </a:prstGeom>
        </p:spPr>
      </p:pic>
      <p:pic>
        <p:nvPicPr>
          <p:cNvPr id="9" name="Рисунок 8" descr="инструкция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71670" y="3786190"/>
            <a:ext cx="1361387" cy="2000264"/>
          </a:xfrm>
          <a:prstGeom prst="rect">
            <a:avLst/>
          </a:prstGeom>
        </p:spPr>
      </p:pic>
      <p:pic>
        <p:nvPicPr>
          <p:cNvPr id="10" name="Рисунок 9" descr="инструкция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714744" y="3786190"/>
            <a:ext cx="1530790" cy="2000264"/>
          </a:xfrm>
          <a:prstGeom prst="rect">
            <a:avLst/>
          </a:prstGeom>
        </p:spPr>
      </p:pic>
      <p:pic>
        <p:nvPicPr>
          <p:cNvPr id="11" name="Рисунок 10" descr="инструкция8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572132" y="3786190"/>
            <a:ext cx="1357322" cy="2071702"/>
          </a:xfrm>
          <a:prstGeom prst="rect">
            <a:avLst/>
          </a:prstGeom>
        </p:spPr>
      </p:pic>
      <p:pic>
        <p:nvPicPr>
          <p:cNvPr id="12" name="Рисунок 11" descr="инструкция9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143768" y="3714752"/>
            <a:ext cx="1580336" cy="2214578"/>
          </a:xfrm>
          <a:prstGeom prst="rect">
            <a:avLst/>
          </a:prstGeom>
        </p:spPr>
      </p:pic>
      <p:pic>
        <p:nvPicPr>
          <p:cNvPr id="13" name="Рисунок 12" descr="инструкция1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786710" y="1428736"/>
            <a:ext cx="1177625" cy="178595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Взаимодействие педагога с родителями.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б.род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857364"/>
            <a:ext cx="3000396" cy="4279345"/>
          </a:xfrm>
          <a:prstGeom prst="rect">
            <a:avLst/>
          </a:prstGeom>
        </p:spPr>
      </p:pic>
      <p:pic>
        <p:nvPicPr>
          <p:cNvPr id="5" name="Рисунок 4" descr="усл.кру.род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7554" y="2285992"/>
            <a:ext cx="2828071" cy="4005133"/>
          </a:xfrm>
          <a:prstGeom prst="rect">
            <a:avLst/>
          </a:prstGeom>
        </p:spPr>
      </p:pic>
      <p:pic>
        <p:nvPicPr>
          <p:cNvPr id="6" name="Рисунок 5" descr="собрание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7950" y="2714620"/>
            <a:ext cx="2471574" cy="352445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Материально- техническая база кружка «Искусница».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571612"/>
            <a:ext cx="12715964" cy="4525963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rgbClr val="7030A0"/>
                </a:solidFill>
              </a:rPr>
              <a:t>Материально-техническое оснащение:</a:t>
            </a:r>
          </a:p>
          <a:p>
            <a:pPr>
              <a:buNone/>
            </a:pPr>
            <a:r>
              <a:rPr lang="ru-RU" dirty="0" smtClean="0">
                <a:solidFill>
                  <a:srgbClr val="7030A0"/>
                </a:solidFill>
              </a:rPr>
              <a:t>помещение (кабинет);</a:t>
            </a:r>
          </a:p>
          <a:p>
            <a:pPr>
              <a:buNone/>
            </a:pPr>
            <a:r>
              <a:rPr lang="ru-RU" dirty="0" smtClean="0">
                <a:solidFill>
                  <a:srgbClr val="7030A0"/>
                </a:solidFill>
              </a:rPr>
              <a:t>качественное электроосвещение;</a:t>
            </a:r>
          </a:p>
          <a:p>
            <a:pPr>
              <a:buNone/>
            </a:pPr>
            <a:r>
              <a:rPr lang="ru-RU" dirty="0" smtClean="0">
                <a:solidFill>
                  <a:srgbClr val="7030A0"/>
                </a:solidFill>
              </a:rPr>
              <a:t>наглядные пособия;</a:t>
            </a:r>
          </a:p>
          <a:p>
            <a:pPr>
              <a:buNone/>
            </a:pPr>
            <a:r>
              <a:rPr lang="ru-RU" dirty="0" smtClean="0">
                <a:solidFill>
                  <a:srgbClr val="7030A0"/>
                </a:solidFill>
              </a:rPr>
              <a:t>инструменты и материалы для </a:t>
            </a:r>
            <a:r>
              <a:rPr lang="ru-RU" dirty="0" err="1" smtClean="0">
                <a:solidFill>
                  <a:srgbClr val="7030A0"/>
                </a:solidFill>
              </a:rPr>
              <a:t>бисеро</a:t>
            </a:r>
            <a:r>
              <a:rPr lang="ru-RU" dirty="0" smtClean="0">
                <a:solidFill>
                  <a:srgbClr val="7030A0"/>
                </a:solidFill>
              </a:rPr>
              <a:t>-</a:t>
            </a:r>
          </a:p>
          <a:p>
            <a:pPr>
              <a:buNone/>
            </a:pPr>
            <a:r>
              <a:rPr lang="ru-RU" dirty="0" smtClean="0">
                <a:solidFill>
                  <a:srgbClr val="7030A0"/>
                </a:solidFill>
              </a:rPr>
              <a:t>плетения;</a:t>
            </a:r>
          </a:p>
          <a:p>
            <a:pPr>
              <a:buNone/>
            </a:pPr>
            <a:r>
              <a:rPr lang="ru-RU" dirty="0" smtClean="0">
                <a:solidFill>
                  <a:srgbClr val="7030A0"/>
                </a:solidFill>
              </a:rPr>
              <a:t>канцелярские принадлежности.</a:t>
            </a:r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1128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Национально-региональный компонент в педагогической деятельности.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доклад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357430"/>
            <a:ext cx="2381030" cy="3719009"/>
          </a:xfrm>
          <a:prstGeom prst="rect">
            <a:avLst/>
          </a:prstGeom>
        </p:spPr>
      </p:pic>
      <p:pic>
        <p:nvPicPr>
          <p:cNvPr id="5" name="Рисунок 4" descr="P81500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107906" y="3178978"/>
            <a:ext cx="3286145" cy="2071678"/>
          </a:xfrm>
          <a:prstGeom prst="rect">
            <a:avLst/>
          </a:prstGeom>
        </p:spPr>
      </p:pic>
      <p:pic>
        <p:nvPicPr>
          <p:cNvPr id="6" name="Рисунок 5" descr="P1150049.JPG"/>
          <p:cNvPicPr>
            <a:picLocks noChangeAspect="1"/>
          </p:cNvPicPr>
          <p:nvPr/>
        </p:nvPicPr>
        <p:blipFill>
          <a:blip r:embed="rId4" cstate="print"/>
          <a:srcRect l="10938" t="5208" r="13281" b="3125"/>
          <a:stretch>
            <a:fillRect/>
          </a:stretch>
        </p:blipFill>
        <p:spPr>
          <a:xfrm>
            <a:off x="2928926" y="2571744"/>
            <a:ext cx="3643306" cy="330525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214423"/>
            <a:ext cx="7772400" cy="2071701"/>
          </a:xfrm>
        </p:spPr>
        <p:txBody>
          <a:bodyPr>
            <a:normAutofit/>
          </a:bodyPr>
          <a:lstStyle/>
          <a:p>
            <a:r>
              <a:rPr lang="ru-RU" sz="7200" dirty="0" smtClean="0">
                <a:solidFill>
                  <a:srgbClr val="C00000"/>
                </a:solidFill>
              </a:rPr>
              <a:t>Рефлексивный</a:t>
            </a:r>
            <a:endParaRPr lang="ru-RU" sz="7200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7200" dirty="0" err="1" smtClean="0">
                <a:solidFill>
                  <a:srgbClr val="C00000"/>
                </a:solidFill>
              </a:rPr>
              <a:t>портфолио</a:t>
            </a:r>
            <a:endParaRPr lang="ru-RU" sz="7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лан самообраз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453882"/>
            <a:ext cx="3857652" cy="5761200"/>
          </a:xfrm>
          <a:prstGeom prst="rect">
            <a:avLst/>
          </a:prstGeom>
        </p:spPr>
      </p:pic>
      <p:pic>
        <p:nvPicPr>
          <p:cNvPr id="3" name="Рисунок 2" descr="план самообраз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785794"/>
            <a:ext cx="4362266" cy="442915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редс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4357718" cy="6216395"/>
          </a:xfrm>
          <a:prstGeom prst="rect">
            <a:avLst/>
          </a:prstGeom>
        </p:spPr>
      </p:pic>
      <p:pic>
        <p:nvPicPr>
          <p:cNvPr id="4" name="Рисунок 3" descr="продол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214290"/>
            <a:ext cx="4214842" cy="621510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Этапы реализации.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Сбор информации.</a:t>
            </a:r>
          </a:p>
          <a:p>
            <a:r>
              <a:rPr lang="ru-RU" sz="2800" dirty="0" smtClean="0">
                <a:solidFill>
                  <a:srgbClr val="7030A0"/>
                </a:solidFill>
              </a:rPr>
              <a:t>Изучение методической литературы.</a:t>
            </a:r>
          </a:p>
          <a:p>
            <a:r>
              <a:rPr lang="ru-RU" sz="2800" dirty="0" smtClean="0">
                <a:solidFill>
                  <a:srgbClr val="7030A0"/>
                </a:solidFill>
              </a:rPr>
              <a:t>Создание методической папки.</a:t>
            </a:r>
          </a:p>
          <a:p>
            <a:r>
              <a:rPr lang="ru-RU" sz="2800" dirty="0" smtClean="0">
                <a:solidFill>
                  <a:srgbClr val="7030A0"/>
                </a:solidFill>
              </a:rPr>
              <a:t>Внедрение в практику современных технологий.</a:t>
            </a:r>
          </a:p>
          <a:p>
            <a:r>
              <a:rPr lang="ru-RU" sz="2800" dirty="0" smtClean="0">
                <a:solidFill>
                  <a:srgbClr val="7030A0"/>
                </a:solidFill>
              </a:rPr>
              <a:t>Систематизация и обобщение изученных </a:t>
            </a:r>
          </a:p>
          <a:p>
            <a:r>
              <a:rPr lang="ru-RU" sz="2800" dirty="0" smtClean="0">
                <a:solidFill>
                  <a:srgbClr val="7030A0"/>
                </a:solidFill>
              </a:rPr>
              <a:t>материалов.</a:t>
            </a:r>
          </a:p>
          <a:p>
            <a:r>
              <a:rPr lang="ru-RU" sz="2800" dirty="0" smtClean="0">
                <a:solidFill>
                  <a:srgbClr val="7030A0"/>
                </a:solidFill>
              </a:rPr>
              <a:t>Творческий отчёт.</a:t>
            </a:r>
          </a:p>
          <a:p>
            <a:endParaRPr lang="ru-RU" sz="28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Защита проекта на курсах повышения квалификации в МРИО </a:t>
            </a:r>
            <a:r>
              <a:rPr lang="ru-RU" dirty="0" err="1" smtClean="0">
                <a:solidFill>
                  <a:srgbClr val="C00000"/>
                </a:solidFill>
              </a:rPr>
              <a:t>г.Саранск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проект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1988840"/>
            <a:ext cx="2913784" cy="4139409"/>
          </a:xfrm>
          <a:prstGeom prst="rect">
            <a:avLst/>
          </a:prstGeom>
        </p:spPr>
      </p:pic>
      <p:pic>
        <p:nvPicPr>
          <p:cNvPr id="4" name="Рисунок 3" descr="МРИ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67626" y="1990368"/>
            <a:ext cx="2928958" cy="417745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Разработка образовательных программ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smtClean="0">
                <a:solidFill>
                  <a:srgbClr val="C00000"/>
                </a:solidFill>
              </a:rPr>
              <a:t>по ФГОС НОО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интеллек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116" y="2214553"/>
            <a:ext cx="2694931" cy="3843672"/>
          </a:xfrm>
          <a:prstGeom prst="rect">
            <a:avLst/>
          </a:prstGeom>
        </p:spPr>
      </p:pic>
      <p:pic>
        <p:nvPicPr>
          <p:cNvPr id="4" name="Рисунок 3" descr="программа знай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2214554"/>
            <a:ext cx="2500329" cy="3844579"/>
          </a:xfrm>
          <a:prstGeom prst="rect">
            <a:avLst/>
          </a:prstGeom>
        </p:spPr>
      </p:pic>
      <p:pic>
        <p:nvPicPr>
          <p:cNvPr id="5" name="Рисунок 4" descr="школ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5074" y="2214554"/>
            <a:ext cx="2663066" cy="379515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-1"/>
            <a:ext cx="8229600" cy="1428731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Публикации  в  районной газете «Восход» о педагогической работе</a:t>
            </a:r>
            <a:r>
              <a:rPr lang="ru-RU" sz="3600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3" name="Рисунок 2" descr="статья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428731"/>
            <a:ext cx="3000396" cy="5214974"/>
          </a:xfrm>
          <a:prstGeom prst="rect">
            <a:avLst/>
          </a:prstGeom>
        </p:spPr>
      </p:pic>
      <p:pic>
        <p:nvPicPr>
          <p:cNvPr id="4" name="Рисунок 3" descr="статья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964765" y="1500181"/>
            <a:ext cx="4429158" cy="507207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тать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42844" y="1714488"/>
            <a:ext cx="4500594" cy="4357718"/>
          </a:xfrm>
          <a:prstGeom prst="rect">
            <a:avLst/>
          </a:prstGeom>
        </p:spPr>
      </p:pic>
      <p:pic>
        <p:nvPicPr>
          <p:cNvPr id="4" name="Рисунок 3" descr="статья1.jpg"/>
          <p:cNvPicPr>
            <a:picLocks noChangeAspect="1"/>
          </p:cNvPicPr>
          <p:nvPr/>
        </p:nvPicPr>
        <p:blipFill>
          <a:blip r:embed="rId3" cstate="print"/>
          <a:srcRect b="8163"/>
          <a:stretch>
            <a:fillRect/>
          </a:stretch>
        </p:blipFill>
        <p:spPr>
          <a:xfrm>
            <a:off x="4786314" y="1785926"/>
            <a:ext cx="3733564" cy="4822001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50017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</a:t>
            </a:r>
            <a:r>
              <a:rPr lang="ru-RU" sz="3100" dirty="0" smtClean="0">
                <a:solidFill>
                  <a:srgbClr val="C00000"/>
                </a:solidFill>
              </a:rPr>
              <a:t>Празднование 1000-летия единения мордовского народа с народами Российского государства.</a:t>
            </a:r>
            <a:endParaRPr lang="ru-RU" sz="31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Общественная деятельность.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статья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14678" y="1290574"/>
            <a:ext cx="2884911" cy="5353136"/>
          </a:xfrm>
          <a:prstGeom prst="rect">
            <a:avLst/>
          </a:prstGeom>
        </p:spPr>
      </p:pic>
      <p:pic>
        <p:nvPicPr>
          <p:cNvPr id="4" name="Рисунок 3" descr="участни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643314"/>
            <a:ext cx="2582898" cy="2792776"/>
          </a:xfrm>
          <a:prstGeom prst="rect">
            <a:avLst/>
          </a:prstGeom>
        </p:spPr>
      </p:pic>
      <p:pic>
        <p:nvPicPr>
          <p:cNvPr id="5" name="Рисунок 4" descr="галанов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40192" y="2428868"/>
            <a:ext cx="2503182" cy="3570854"/>
          </a:xfrm>
          <a:prstGeom prst="rect">
            <a:avLst/>
          </a:prstGeom>
        </p:spPr>
      </p:pic>
      <p:pic>
        <p:nvPicPr>
          <p:cNvPr id="6" name="Рисунок 5" descr="PA3101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10" y="1928802"/>
            <a:ext cx="1928826" cy="2571768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Общественная и профессиональная оценка.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Ермушевой Н.В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071678"/>
            <a:ext cx="2180645" cy="2857520"/>
          </a:xfrm>
          <a:prstGeom prst="rect">
            <a:avLst/>
          </a:prstGeom>
        </p:spPr>
      </p:pic>
      <p:pic>
        <p:nvPicPr>
          <p:cNvPr id="4" name="Рисунок 3" descr="род.отзы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2071678"/>
            <a:ext cx="2143140" cy="2802523"/>
          </a:xfrm>
          <a:prstGeom prst="rect">
            <a:avLst/>
          </a:prstGeom>
        </p:spPr>
      </p:pic>
      <p:pic>
        <p:nvPicPr>
          <p:cNvPr id="5" name="Рисунок 4" descr="педкол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72330" y="2071678"/>
            <a:ext cx="1857388" cy="2786082"/>
          </a:xfrm>
          <a:prstGeom prst="rect">
            <a:avLst/>
          </a:prstGeom>
        </p:spPr>
      </p:pic>
      <p:pic>
        <p:nvPicPr>
          <p:cNvPr id="6" name="Рисунок 5" descr="максимов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00298" y="2071678"/>
            <a:ext cx="2071702" cy="285752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Используемые интернет-ресурсы.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  <a:hlinkClick r:id="rId2"/>
              </a:rPr>
              <a:t>www.mastercity.ru</a:t>
            </a:r>
            <a:endParaRPr lang="en-US" dirty="0" smtClean="0">
              <a:solidFill>
                <a:srgbClr val="7030A0"/>
              </a:solidFill>
            </a:endParaRPr>
          </a:p>
          <a:p>
            <a:r>
              <a:rPr lang="en-US" dirty="0" smtClean="0">
                <a:solidFill>
                  <a:srgbClr val="7030A0"/>
                </a:solidFill>
              </a:rPr>
              <a:t>Fu-STORE.COM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dop-obrazovanie.com&gt;</a:t>
            </a:r>
          </a:p>
          <a:p>
            <a:r>
              <a:rPr lang="en-US" dirty="0" err="1" smtClean="0">
                <a:solidFill>
                  <a:srgbClr val="7030A0"/>
                </a:solidFill>
              </a:rPr>
              <a:t>dlya-pedagogov</a:t>
            </a:r>
            <a:endParaRPr lang="en-US" dirty="0" smtClean="0">
              <a:solidFill>
                <a:srgbClr val="7030A0"/>
              </a:solidFill>
            </a:endParaRPr>
          </a:p>
          <a:p>
            <a:r>
              <a:rPr lang="en-US" dirty="0" smtClean="0">
                <a:solidFill>
                  <a:srgbClr val="7030A0"/>
                </a:solidFill>
              </a:rPr>
              <a:t>www. odnaklassniki.ru</a:t>
            </a:r>
          </a:p>
          <a:p>
            <a:r>
              <a:rPr lang="en-US" smtClean="0">
                <a:solidFill>
                  <a:srgbClr val="7030A0"/>
                </a:solidFill>
              </a:rPr>
              <a:t>A2B2.ru</a:t>
            </a:r>
          </a:p>
          <a:p>
            <a:endParaRPr lang="en-US" dirty="0" smtClean="0">
              <a:solidFill>
                <a:srgbClr val="7030A0"/>
              </a:solidFill>
            </a:endParaRPr>
          </a:p>
          <a:p>
            <a:pPr>
              <a:buNone/>
            </a:pPr>
            <a:endParaRPr lang="ru-RU" u="sng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857232"/>
            <a:ext cx="7772400" cy="2857519"/>
          </a:xfrm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C00000"/>
                </a:solidFill>
              </a:rPr>
              <a:t>Спасибо за</a:t>
            </a:r>
            <a:endParaRPr lang="ru-RU" sz="6000" dirty="0">
              <a:solidFill>
                <a:srgbClr val="C0000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8912" y="3356992"/>
            <a:ext cx="9115088" cy="2566990"/>
          </a:xfrm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C00000"/>
                </a:solidFill>
              </a:rPr>
              <a:t>внимание.</a:t>
            </a:r>
            <a:endParaRPr lang="ru-RU" sz="6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ттестац лис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00857" y="428604"/>
            <a:ext cx="4448282" cy="617251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Образование.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диплом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5111464" y="2389470"/>
            <a:ext cx="3161283" cy="4525963"/>
          </a:xfrm>
        </p:spPr>
      </p:pic>
      <p:pic>
        <p:nvPicPr>
          <p:cNvPr id="6" name="Содержимое 5" descr="диплом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953855" y="1046353"/>
            <a:ext cx="3332569" cy="452596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Трудовая книжка.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трудова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1785926"/>
            <a:ext cx="5654634" cy="457023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Курсы повышения квалификации.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удостоверение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357398" y="571504"/>
            <a:ext cx="471490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29718" cy="185736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Свидетельство о государственной аккредитации.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свиде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1928802"/>
            <a:ext cx="3031220" cy="4357694"/>
          </a:xfrm>
          <a:prstGeom prst="rect">
            <a:avLst/>
          </a:prstGeom>
        </p:spPr>
      </p:pic>
      <p:pic>
        <p:nvPicPr>
          <p:cNvPr id="4" name="Рисунок 3" descr="свидетель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1857364"/>
            <a:ext cx="3021399" cy="428625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Образовательная программа кружка «Искусница»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искусницаjp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500174"/>
            <a:ext cx="2571768" cy="3657802"/>
          </a:xfrm>
          <a:prstGeom prst="rect">
            <a:avLst/>
          </a:prstGeom>
        </p:spPr>
      </p:pic>
      <p:pic>
        <p:nvPicPr>
          <p:cNvPr id="4" name="Рисунок 3" descr="меропр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72198" y="2500306"/>
            <a:ext cx="2857519" cy="4085708"/>
          </a:xfrm>
          <a:prstGeom prst="rect">
            <a:avLst/>
          </a:prstGeom>
        </p:spPr>
      </p:pic>
      <p:pic>
        <p:nvPicPr>
          <p:cNvPr id="5" name="Рисунок 4" descr="краткое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28926" y="1928802"/>
            <a:ext cx="3000396" cy="446542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723</TotalTime>
  <Words>363</Words>
  <Application>Microsoft Office PowerPoint</Application>
  <PresentationFormat>Экран (4:3)</PresentationFormat>
  <Paragraphs>81</Paragraphs>
  <Slides>38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0" baseType="lpstr">
      <vt:lpstr>Тема Office</vt:lpstr>
      <vt:lpstr>Документ</vt:lpstr>
      <vt:lpstr>Муниципальное бюджетное учреждение дополнительного образования детей «Дом детского творчества» Большеигнатовского муниципального района Республики Мордовия</vt:lpstr>
      <vt:lpstr>Портфолио </vt:lpstr>
      <vt:lpstr>Слайд 3</vt:lpstr>
      <vt:lpstr>Слайд 4</vt:lpstr>
      <vt:lpstr>Образование.</vt:lpstr>
      <vt:lpstr>Трудовая книжка.</vt:lpstr>
      <vt:lpstr>Курсы повышения квалификации.</vt:lpstr>
      <vt:lpstr>Свидетельство о государственной аккредитации.</vt:lpstr>
      <vt:lpstr>Образовательная программа кружка «Искусница»</vt:lpstr>
      <vt:lpstr>Слайд 10</vt:lpstr>
      <vt:lpstr>Портфолио</vt:lpstr>
      <vt:lpstr>Слайд 12</vt:lpstr>
      <vt:lpstr>Слайд 13</vt:lpstr>
      <vt:lpstr>Учебно-методическая литература.</vt:lpstr>
      <vt:lpstr>Здоровьесберегающие технологии.</vt:lpstr>
      <vt:lpstr>Результаты обучающихся.</vt:lpstr>
      <vt:lpstr>ГРАМОТЫ, ДИПЛОМЫ, БЛАГОДАРСТВЕННЫЕ ПИСЬМА.</vt:lpstr>
      <vt:lpstr>Выступления на конференциях, открытых занятиях, мероприятиях.</vt:lpstr>
      <vt:lpstr>Слайд 19</vt:lpstr>
      <vt:lpstr>Республиканский конкурс «Дорожный калейдоскоп»</vt:lpstr>
      <vt:lpstr>Выставка работ на 3-ем Межрегиональном фестивале национальной культуры «Лисьмапря» </vt:lpstr>
      <vt:lpstr>Выставка на национальном празднике финно - угорских народов «Раськень Озкс»</vt:lpstr>
      <vt:lpstr>     Масленица       Новый год          Новый год        </vt:lpstr>
      <vt:lpstr>Соблюдение правил и норм охраны труда техники безопасности и противопожарной защиты при проведении занятий.</vt:lpstr>
      <vt:lpstr>Взаимодействие педагога с родителями.</vt:lpstr>
      <vt:lpstr>Материально- техническая база кружка «Искусница».</vt:lpstr>
      <vt:lpstr>Национально-региональный компонент в педагогической деятельности.</vt:lpstr>
      <vt:lpstr>Рефлексивный</vt:lpstr>
      <vt:lpstr>Слайд 29</vt:lpstr>
      <vt:lpstr>Этапы реализации.</vt:lpstr>
      <vt:lpstr>Защита проекта на курсах повышения квалификации в МРИО г.Саранск</vt:lpstr>
      <vt:lpstr>Разработка образовательных программ по ФГОС НОО</vt:lpstr>
      <vt:lpstr>Публикации  в  районной газете «Восход» о педагогической работе.</vt:lpstr>
      <vt:lpstr>   Празднование 1000-летия единения мордовского народа с народами Российского государства.</vt:lpstr>
      <vt:lpstr>Общественная деятельность.</vt:lpstr>
      <vt:lpstr>Общественная и профессиональная оценка.</vt:lpstr>
      <vt:lpstr>Используемые интернет-ресурсы.</vt:lpstr>
      <vt:lpstr>Спасибо за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Дмитрий</dc:creator>
  <cp:lastModifiedBy>Ar-On</cp:lastModifiedBy>
  <cp:revision>114</cp:revision>
  <dcterms:created xsi:type="dcterms:W3CDTF">2014-01-11T19:45:57Z</dcterms:created>
  <dcterms:modified xsi:type="dcterms:W3CDTF">2014-02-06T08:24:25Z</dcterms:modified>
</cp:coreProperties>
</file>